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3"/>
  </p:notesMasterIdLst>
  <p:sldIdLst>
    <p:sldId id="256" r:id="rId2"/>
    <p:sldId id="319" r:id="rId3"/>
    <p:sldId id="359" r:id="rId4"/>
    <p:sldId id="737" r:id="rId5"/>
    <p:sldId id="470" r:id="rId6"/>
    <p:sldId id="471" r:id="rId7"/>
    <p:sldId id="472" r:id="rId8"/>
    <p:sldId id="473" r:id="rId9"/>
    <p:sldId id="475" r:id="rId10"/>
    <p:sldId id="476" r:id="rId11"/>
    <p:sldId id="477" r:id="rId12"/>
    <p:sldId id="478" r:id="rId13"/>
    <p:sldId id="479" r:id="rId14"/>
    <p:sldId id="480" r:id="rId15"/>
    <p:sldId id="739" r:id="rId16"/>
    <p:sldId id="740" r:id="rId17"/>
    <p:sldId id="741" r:id="rId18"/>
    <p:sldId id="746" r:id="rId19"/>
    <p:sldId id="747" r:id="rId20"/>
    <p:sldId id="744" r:id="rId21"/>
    <p:sldId id="742" r:id="rId22"/>
    <p:sldId id="743" r:id="rId23"/>
    <p:sldId id="745" r:id="rId24"/>
    <p:sldId id="748" r:id="rId25"/>
    <p:sldId id="749" r:id="rId26"/>
    <p:sldId id="750" r:id="rId27"/>
    <p:sldId id="751" r:id="rId28"/>
    <p:sldId id="752" r:id="rId29"/>
    <p:sldId id="346" r:id="rId30"/>
    <p:sldId id="357" r:id="rId31"/>
    <p:sldId id="34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Problems with Recursion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57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for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down approach</a:t>
            </a:r>
          </a:p>
          <a:p>
            <a:r>
              <a:rPr lang="en-US" dirty="0"/>
              <a:t>Don't try to solve the whole problem</a:t>
            </a:r>
          </a:p>
          <a:p>
            <a:r>
              <a:rPr lang="en-US" dirty="0"/>
              <a:t>Deal with the next step in the problem</a:t>
            </a:r>
          </a:p>
          <a:p>
            <a:r>
              <a:rPr lang="en-US" dirty="0"/>
              <a:t>Then make the "leap of faith"</a:t>
            </a:r>
          </a:p>
          <a:p>
            <a:r>
              <a:rPr lang="en-US" dirty="0"/>
              <a:t>Assume that you can solve any smaller part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291517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3405194" y="5976942"/>
            <a:ext cx="1014407" cy="534547"/>
            <a:chOff x="1219200" y="5443541"/>
            <a:chExt cx="1014407" cy="534547"/>
          </a:xfrm>
          <a:effectLst/>
        </p:grpSpPr>
        <p:sp>
          <p:nvSpPr>
            <p:cNvPr id="4" name="Freeform 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4"/>
          <p:cNvGrpSpPr/>
          <p:nvPr/>
        </p:nvGrpSpPr>
        <p:grpSpPr>
          <a:xfrm flipV="1">
            <a:off x="4776794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16" name="Freeform 15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3"/>
          <p:cNvGrpSpPr/>
          <p:nvPr/>
        </p:nvGrpSpPr>
        <p:grpSpPr>
          <a:xfrm>
            <a:off x="6148394" y="5943601"/>
            <a:ext cx="1014407" cy="534547"/>
            <a:chOff x="1219200" y="5443541"/>
            <a:chExt cx="1014407" cy="534547"/>
          </a:xfrm>
          <a:effectLst/>
        </p:grpSpPr>
        <p:sp>
          <p:nvSpPr>
            <p:cNvPr id="25" name="Freeform 24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2"/>
          <p:cNvGrpSpPr/>
          <p:nvPr/>
        </p:nvGrpSpPr>
        <p:grpSpPr>
          <a:xfrm flipV="1">
            <a:off x="7543801" y="5410201"/>
            <a:ext cx="1014407" cy="534547"/>
            <a:chOff x="1219200" y="5443541"/>
            <a:chExt cx="1014407" cy="534547"/>
          </a:xfrm>
          <a:effectLst/>
        </p:grpSpPr>
        <p:sp>
          <p:nvSpPr>
            <p:cNvPr id="34" name="Freeform 33"/>
            <p:cNvSpPr/>
            <p:nvPr/>
          </p:nvSpPr>
          <p:spPr>
            <a:xfrm>
              <a:off x="1752600" y="5562600"/>
              <a:ext cx="304800" cy="381000"/>
            </a:xfrm>
            <a:custGeom>
              <a:avLst/>
              <a:gdLst>
                <a:gd name="connsiteX0" fmla="*/ 0 w 304800"/>
                <a:gd name="connsiteY0" fmla="*/ 228600 h 457200"/>
                <a:gd name="connsiteX1" fmla="*/ 25596 w 304800"/>
                <a:gd name="connsiteY1" fmla="*/ 101795 h 457200"/>
                <a:gd name="connsiteX2" fmla="*/ 152401 w 304800"/>
                <a:gd name="connsiteY2" fmla="*/ 0 h 457200"/>
                <a:gd name="connsiteX3" fmla="*/ 279205 w 304800"/>
                <a:gd name="connsiteY3" fmla="*/ 101796 h 457200"/>
                <a:gd name="connsiteX4" fmla="*/ 304800 w 304800"/>
                <a:gd name="connsiteY4" fmla="*/ 228600 h 457200"/>
                <a:gd name="connsiteX5" fmla="*/ 279204 w 304800"/>
                <a:gd name="connsiteY5" fmla="*/ 355405 h 457200"/>
                <a:gd name="connsiteX6" fmla="*/ 152399 w 304800"/>
                <a:gd name="connsiteY6" fmla="*/ 457200 h 457200"/>
                <a:gd name="connsiteX7" fmla="*/ 25595 w 304800"/>
                <a:gd name="connsiteY7" fmla="*/ 355404 h 457200"/>
                <a:gd name="connsiteX8" fmla="*/ 0 w 304800"/>
                <a:gd name="connsiteY8" fmla="*/ 2286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4800" h="457200">
                  <a:moveTo>
                    <a:pt x="0" y="228600"/>
                  </a:moveTo>
                  <a:cubicBezTo>
                    <a:pt x="0" y="183469"/>
                    <a:pt x="8906" y="139347"/>
                    <a:pt x="25596" y="101795"/>
                  </a:cubicBezTo>
                  <a:cubicBezTo>
                    <a:pt x="53861" y="38199"/>
                    <a:pt x="101445" y="0"/>
                    <a:pt x="152401" y="0"/>
                  </a:cubicBezTo>
                  <a:cubicBezTo>
                    <a:pt x="203356" y="0"/>
                    <a:pt x="250940" y="38200"/>
                    <a:pt x="279205" y="101796"/>
                  </a:cubicBezTo>
                  <a:cubicBezTo>
                    <a:pt x="295895" y="139348"/>
                    <a:pt x="304800" y="183469"/>
                    <a:pt x="304800" y="228600"/>
                  </a:cubicBezTo>
                  <a:cubicBezTo>
                    <a:pt x="304800" y="273731"/>
                    <a:pt x="295894" y="317853"/>
                    <a:pt x="279204" y="355405"/>
                  </a:cubicBezTo>
                  <a:cubicBezTo>
                    <a:pt x="250939" y="419001"/>
                    <a:pt x="203355" y="457201"/>
                    <a:pt x="152399" y="457200"/>
                  </a:cubicBezTo>
                  <a:cubicBezTo>
                    <a:pt x="101444" y="457200"/>
                    <a:pt x="53860" y="419001"/>
                    <a:pt x="25595" y="355404"/>
                  </a:cubicBezTo>
                  <a:cubicBezTo>
                    <a:pt x="8905" y="317852"/>
                    <a:pt x="0" y="273731"/>
                    <a:pt x="0" y="228600"/>
                  </a:cubicBez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1371600" y="5745480"/>
              <a:ext cx="533400" cy="198120"/>
            </a:xfrm>
            <a:custGeom>
              <a:avLst/>
              <a:gdLst>
                <a:gd name="connsiteX0" fmla="*/ 0 w 685800"/>
                <a:gd name="connsiteY0" fmla="*/ 38101 h 228600"/>
                <a:gd name="connsiteX1" fmla="*/ 11160 w 685800"/>
                <a:gd name="connsiteY1" fmla="*/ 11160 h 228600"/>
                <a:gd name="connsiteX2" fmla="*/ 38102 w 685800"/>
                <a:gd name="connsiteY2" fmla="*/ 1 h 228600"/>
                <a:gd name="connsiteX3" fmla="*/ 647699 w 685800"/>
                <a:gd name="connsiteY3" fmla="*/ 0 h 228600"/>
                <a:gd name="connsiteX4" fmla="*/ 674640 w 685800"/>
                <a:gd name="connsiteY4" fmla="*/ 11160 h 228600"/>
                <a:gd name="connsiteX5" fmla="*/ 685799 w 685800"/>
                <a:gd name="connsiteY5" fmla="*/ 38102 h 228600"/>
                <a:gd name="connsiteX6" fmla="*/ 685800 w 685800"/>
                <a:gd name="connsiteY6" fmla="*/ 190499 h 228600"/>
                <a:gd name="connsiteX7" fmla="*/ 674640 w 685800"/>
                <a:gd name="connsiteY7" fmla="*/ 217440 h 228600"/>
                <a:gd name="connsiteX8" fmla="*/ 647699 w 685800"/>
                <a:gd name="connsiteY8" fmla="*/ 228600 h 228600"/>
                <a:gd name="connsiteX9" fmla="*/ 38101 w 685800"/>
                <a:gd name="connsiteY9" fmla="*/ 228600 h 228600"/>
                <a:gd name="connsiteX10" fmla="*/ 11160 w 685800"/>
                <a:gd name="connsiteY10" fmla="*/ 217440 h 228600"/>
                <a:gd name="connsiteX11" fmla="*/ 0 w 685800"/>
                <a:gd name="connsiteY11" fmla="*/ 190499 h 228600"/>
                <a:gd name="connsiteX12" fmla="*/ 0 w 685800"/>
                <a:gd name="connsiteY12" fmla="*/ 38101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5800" h="228600">
                  <a:moveTo>
                    <a:pt x="0" y="38101"/>
                  </a:moveTo>
                  <a:cubicBezTo>
                    <a:pt x="0" y="27996"/>
                    <a:pt x="4014" y="18305"/>
                    <a:pt x="11160" y="11160"/>
                  </a:cubicBezTo>
                  <a:cubicBezTo>
                    <a:pt x="18305" y="4015"/>
                    <a:pt x="27996" y="0"/>
                    <a:pt x="38102" y="1"/>
                  </a:cubicBezTo>
                  <a:lnTo>
                    <a:pt x="647699" y="0"/>
                  </a:lnTo>
                  <a:cubicBezTo>
                    <a:pt x="657804" y="0"/>
                    <a:pt x="667495" y="4014"/>
                    <a:pt x="674640" y="11160"/>
                  </a:cubicBezTo>
                  <a:cubicBezTo>
                    <a:pt x="681785" y="18305"/>
                    <a:pt x="685800" y="27996"/>
                    <a:pt x="685799" y="38102"/>
                  </a:cubicBezTo>
                  <a:cubicBezTo>
                    <a:pt x="685799" y="88901"/>
                    <a:pt x="685800" y="139700"/>
                    <a:pt x="685800" y="190499"/>
                  </a:cubicBezTo>
                  <a:cubicBezTo>
                    <a:pt x="685800" y="200604"/>
                    <a:pt x="681786" y="210295"/>
                    <a:pt x="674640" y="217440"/>
                  </a:cubicBezTo>
                  <a:cubicBezTo>
                    <a:pt x="667495" y="224585"/>
                    <a:pt x="657804" y="228600"/>
                    <a:pt x="647699" y="228600"/>
                  </a:cubicBezTo>
                  <a:lnTo>
                    <a:pt x="38101" y="228600"/>
                  </a:lnTo>
                  <a:cubicBezTo>
                    <a:pt x="27996" y="228600"/>
                    <a:pt x="18305" y="224586"/>
                    <a:pt x="11160" y="217440"/>
                  </a:cubicBezTo>
                  <a:cubicBezTo>
                    <a:pt x="4015" y="210295"/>
                    <a:pt x="0" y="200604"/>
                    <a:pt x="0" y="190499"/>
                  </a:cubicBezTo>
                  <a:lnTo>
                    <a:pt x="0" y="38101"/>
                  </a:lnTo>
                  <a:close/>
                </a:path>
              </a:pathLst>
            </a:cu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219200" y="5638800"/>
              <a:ext cx="304800" cy="3048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 rot="20400000">
              <a:off x="2005007" y="5443541"/>
              <a:ext cx="228600" cy="1524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2062157" y="5614989"/>
              <a:ext cx="171450" cy="114300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 rot="600000">
              <a:off x="2071681" y="5748334"/>
              <a:ext cx="128588" cy="85725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 rot="1200000">
              <a:off x="2057642" y="5855218"/>
              <a:ext cx="96441" cy="64294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>
            <a:xfrm rot="1800000">
              <a:off x="2015490" y="5929867"/>
              <a:ext cx="72331" cy="48221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9067800" y="4419600"/>
            <a:ext cx="1295400" cy="2362200"/>
          </a:xfrm>
          <a:prstGeom prst="rect">
            <a:avLst/>
          </a:prstGeom>
          <a:solidFill>
            <a:srgbClr val="FF9933"/>
          </a:soli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92964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9829800" y="4572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2964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9829800" y="5715000"/>
            <a:ext cx="304800" cy="914400"/>
          </a:xfrm>
          <a:prstGeom prst="rect">
            <a:avLst/>
          </a:prstGeom>
          <a:solidFill>
            <a:srgbClr val="FF9933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9103514" y="5514027"/>
            <a:ext cx="152400" cy="152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101133" y="5514027"/>
            <a:ext cx="152400" cy="152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accent2">
                <a:lumMod val="50000"/>
              </a:schemeClr>
            </a:solidFill>
          </a:ln>
          <a:effectLst>
            <a:innerShdw blurRad="12700" dist="50800" dir="13500000">
              <a:schemeClr val="accent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8839200" y="4343400"/>
            <a:ext cx="1828800" cy="2514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467600" y="4343400"/>
            <a:ext cx="3200400" cy="2514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096000" y="4343400"/>
            <a:ext cx="4572000" cy="2514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24400" y="4343400"/>
            <a:ext cx="5943600" cy="2514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Walking to the Door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Problem:  You want to walk to the door</a:t>
            </a:r>
          </a:p>
          <a:p>
            <a:r>
              <a:rPr lang="en-US" dirty="0"/>
              <a:t>Base case (if you reach the door):</a:t>
            </a:r>
          </a:p>
          <a:p>
            <a:pPr lvl="1"/>
            <a:r>
              <a:rPr lang="en-US" dirty="0"/>
              <a:t>You're done!</a:t>
            </a:r>
          </a:p>
          <a:p>
            <a:r>
              <a:rPr lang="en-US" dirty="0"/>
              <a:t>Recursive case (if you aren’t there yet):</a:t>
            </a:r>
          </a:p>
          <a:p>
            <a:pPr lvl="1"/>
            <a:r>
              <a:rPr lang="en-US" dirty="0"/>
              <a:t>Take a step toward the door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514600" y="4343400"/>
            <a:ext cx="8153400" cy="2514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403471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2" grpId="0" animBg="1"/>
      <p:bldP spid="51" grpId="0" animBg="1"/>
      <p:bldP spid="3" grpId="0" build="p"/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Factorial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 1):</a:t>
            </a:r>
          </a:p>
          <a:p>
            <a:pPr lvl="1"/>
            <a:r>
              <a:rPr lang="en-US" dirty="0">
                <a:sym typeface="Symbol"/>
              </a:rPr>
              <a:t>1! = 0! = 1</a:t>
            </a:r>
          </a:p>
          <a:p>
            <a:pPr lvl="1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Recursive case (</a:t>
            </a:r>
            <a:r>
              <a:rPr lang="en-US" b="1" i="1" dirty="0"/>
              <a:t>n</a:t>
            </a:r>
            <a:r>
              <a:rPr lang="en-US" dirty="0"/>
              <a:t> &gt; 1):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! = </a:t>
            </a:r>
            <a:r>
              <a:rPr lang="en-US" b="1" i="1" dirty="0"/>
              <a:t>n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1)! </a:t>
            </a:r>
          </a:p>
        </p:txBody>
      </p:sp>
    </p:spTree>
    <p:extLst>
      <p:ext uri="{BB962C8B-B14F-4D97-AF65-F5344CB8AC3E}">
        <p14:creationId xmlns:p14="http://schemas.microsoft.com/office/powerpoint/2010/main" val="219695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factorial(n):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&lt;= 1: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n*factorial(n – 1)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5791200" y="24384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2672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759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CAA87-30D0-440C-8250-F9349DEE0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and loops are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DDF8B-72B1-4675-852B-12C8F8F2B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Any program that uses loops can be done with recursion</a:t>
            </a:r>
          </a:p>
          <a:p>
            <a:r>
              <a:rPr lang="en-US" dirty="0"/>
              <a:t>Any program that uses recursion can be done with loops</a:t>
            </a:r>
          </a:p>
          <a:p>
            <a:r>
              <a:rPr lang="en-US" dirty="0"/>
              <a:t>Sometimes it's easier to use loops</a:t>
            </a:r>
          </a:p>
          <a:p>
            <a:r>
              <a:rPr lang="en-US" dirty="0"/>
              <a:t>Sometimes it's easier to use recursion</a:t>
            </a:r>
          </a:p>
          <a:p>
            <a:r>
              <a:rPr lang="en-US" dirty="0"/>
              <a:t>A base case is necessary in recursion to tell the process when to stop</a:t>
            </a:r>
          </a:p>
          <a:p>
            <a:pPr lvl="1"/>
            <a:r>
              <a:rPr lang="en-US" dirty="0"/>
              <a:t>This is like a condition for while loop or the amount of iteration for a for loop</a:t>
            </a:r>
          </a:p>
          <a:p>
            <a:r>
              <a:rPr lang="en-US" dirty="0"/>
              <a:t>A recursive case is necessary so that recursion can continue</a:t>
            </a:r>
          </a:p>
          <a:p>
            <a:pPr lvl="1"/>
            <a:r>
              <a:rPr lang="en-US" dirty="0"/>
              <a:t>This is similar to how a loop jumps back up to the top when it gets to the bottom</a:t>
            </a:r>
          </a:p>
        </p:txBody>
      </p:sp>
    </p:spTree>
    <p:extLst>
      <p:ext uri="{BB962C8B-B14F-4D97-AF65-F5344CB8AC3E}">
        <p14:creationId xmlns:p14="http://schemas.microsoft.com/office/powerpoint/2010/main" val="40218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up the numbers in a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(Empty list</a:t>
            </a:r>
            <a:r>
              <a:rPr lang="en-US" dirty="0">
                <a:sym typeface="Symbol"/>
              </a:rPr>
              <a:t>):</a:t>
            </a:r>
          </a:p>
          <a:p>
            <a:pPr lvl="1"/>
            <a:r>
              <a:rPr lang="en-US" dirty="0">
                <a:sym typeface="Symbol"/>
              </a:rPr>
              <a:t>0</a:t>
            </a:r>
          </a:p>
          <a:p>
            <a:pPr lvl="1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Recursive case (</a:t>
            </a:r>
            <a:r>
              <a:rPr lang="en-US" dirty="0"/>
              <a:t>At least one thing left in the list):</a:t>
            </a:r>
          </a:p>
          <a:p>
            <a:pPr lvl="1"/>
            <a:r>
              <a:rPr lang="en-US" dirty="0"/>
              <a:t>The value of the first thing plus the sum of the rest of the list</a:t>
            </a:r>
          </a:p>
        </p:txBody>
      </p:sp>
    </p:spTree>
    <p:extLst>
      <p:ext uri="{BB962C8B-B14F-4D97-AF65-F5344CB8AC3E}">
        <p14:creationId xmlns:p14="http://schemas.microsoft.com/office/powerpoint/2010/main" val="310866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>
                <a:latin typeface="Courier New" pitchFamily="49" charset="0"/>
                <a:cs typeface="Courier New" pitchFamily="49" charset="0"/>
              </a:rPr>
              <a:t>recursiveSum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(list):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(list) == 0: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0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list[0] + </a:t>
            </a:r>
            <a:r>
              <a:rPr lang="en-US" sz="2500" b="1" dirty="0" err="1">
                <a:latin typeface="Courier New" pitchFamily="49" charset="0"/>
                <a:cs typeface="Courier New" pitchFamily="49" charset="0"/>
              </a:rPr>
              <a:t>recursiveSum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(list[1:])</a:t>
            </a:r>
          </a:p>
          <a:p>
            <a:pPr>
              <a:buNone/>
            </a:pPr>
            <a:endParaRPr lang="en-US" sz="25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5791200" y="24384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2672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2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biggest number in a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(List with one thing in it</a:t>
            </a:r>
            <a:r>
              <a:rPr lang="en-US" dirty="0">
                <a:sym typeface="Symbol"/>
              </a:rPr>
              <a:t>):</a:t>
            </a:r>
          </a:p>
          <a:p>
            <a:pPr lvl="1"/>
            <a:r>
              <a:rPr lang="en-US" dirty="0">
                <a:sym typeface="Symbol"/>
              </a:rPr>
              <a:t>The first (and only) thing in the list</a:t>
            </a:r>
          </a:p>
          <a:p>
            <a:pPr lvl="1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Recursive case (</a:t>
            </a:r>
            <a:r>
              <a:rPr lang="en-US" dirty="0"/>
              <a:t>More than one thing left in the list):</a:t>
            </a:r>
          </a:p>
          <a:p>
            <a:pPr lvl="1"/>
            <a:r>
              <a:rPr lang="en-US" dirty="0"/>
              <a:t>The maximum of the first thing in the list and whatever is the biggest thing in the rest of the list </a:t>
            </a:r>
          </a:p>
        </p:txBody>
      </p:sp>
    </p:spTree>
    <p:extLst>
      <p:ext uri="{BB962C8B-B14F-4D97-AF65-F5344CB8AC3E}">
        <p14:creationId xmlns:p14="http://schemas.microsoft.com/office/powerpoint/2010/main" val="353035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</a:t>
            </a:r>
            <a:r>
              <a:rPr lang="en-US"/>
              <a:t>for biggest number in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>
                <a:latin typeface="Courier New" pitchFamily="49" charset="0"/>
                <a:cs typeface="Courier New" pitchFamily="49" charset="0"/>
              </a:rPr>
              <a:t>recursiveMax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(list):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(list) == 1: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list[0]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(list[0], </a:t>
            </a:r>
            <a:r>
              <a:rPr lang="en-US" sz="2500" b="1" dirty="0" err="1">
                <a:latin typeface="Courier New" pitchFamily="49" charset="0"/>
                <a:cs typeface="Courier New" pitchFamily="49" charset="0"/>
              </a:rPr>
              <a:t>recursiveMax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(list[1:]))</a:t>
            </a:r>
          </a:p>
          <a:p>
            <a:pPr>
              <a:buNone/>
            </a:pPr>
            <a:endParaRPr lang="en-US" sz="25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5791200" y="24384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2672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984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Review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8DBE-4069-4B91-9094-7B95812D9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CA7A2-4A92-464D-BA84-6A4E5AB0A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it only in special circumstances, since it's usually slower than loops</a:t>
            </a:r>
          </a:p>
          <a:p>
            <a:r>
              <a:rPr lang="en-US" dirty="0"/>
              <a:t>Recursive solutions are often impressive for how short the code is</a:t>
            </a:r>
          </a:p>
          <a:p>
            <a:r>
              <a:rPr lang="en-US" dirty="0"/>
              <a:t>Some people love it, but it can be hard to think about</a:t>
            </a:r>
          </a:p>
          <a:p>
            <a:r>
              <a:rPr lang="en-US" dirty="0"/>
              <a:t>Instead of trying to solve the entire problem, we think about unwrapping one layer of the problem</a:t>
            </a:r>
          </a:p>
          <a:p>
            <a:pPr lvl="1"/>
            <a:r>
              <a:rPr lang="en-US" dirty="0"/>
              <a:t>Don't think too much about what's going on in the other recursive calls since you can't access those variables</a:t>
            </a:r>
          </a:p>
          <a:p>
            <a:r>
              <a:rPr lang="en-US" dirty="0"/>
              <a:t>You usually don't want to change the values of variables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since that can make the recursion harder to think about</a:t>
            </a:r>
          </a:p>
        </p:txBody>
      </p:sp>
    </p:spTree>
    <p:extLst>
      <p:ext uri="{BB962C8B-B14F-4D97-AF65-F5344CB8AC3E}">
        <p14:creationId xmlns:p14="http://schemas.microsoft.com/office/powerpoint/2010/main" val="298511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E94706-BBC6-4E7D-86F1-870E93B8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Recursively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E2EF51-212B-48DD-926A-4A0602C373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3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055BD-1B56-478C-AF68-06AE0D35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C4E63-B5C7-4BB6-BA56-6F4D6A8ED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natural things have recursive shapes:</a:t>
            </a:r>
          </a:p>
          <a:p>
            <a:pPr lvl="1"/>
            <a:r>
              <a:rPr lang="en-US" dirty="0"/>
              <a:t>Trees</a:t>
            </a:r>
          </a:p>
          <a:p>
            <a:pPr lvl="1"/>
            <a:r>
              <a:rPr lang="en-US" dirty="0"/>
              <a:t>Spiral shells</a:t>
            </a:r>
          </a:p>
          <a:p>
            <a:pPr lvl="1"/>
            <a:r>
              <a:rPr lang="en-US" dirty="0"/>
              <a:t>Blood vessels</a:t>
            </a:r>
          </a:p>
          <a:p>
            <a:pPr lvl="1"/>
            <a:r>
              <a:rPr lang="en-US" dirty="0"/>
              <a:t>Mountains</a:t>
            </a:r>
          </a:p>
          <a:p>
            <a:pPr lvl="1"/>
            <a:r>
              <a:rPr lang="en-US" dirty="0"/>
              <a:t>Snowflakes</a:t>
            </a:r>
          </a:p>
          <a:p>
            <a:r>
              <a:rPr lang="en-US" dirty="0"/>
              <a:t>Using recursion, we can draw some complex, organic-looking shapes with only a little code</a:t>
            </a:r>
          </a:p>
        </p:txBody>
      </p:sp>
    </p:spTree>
    <p:extLst>
      <p:ext uri="{BB962C8B-B14F-4D97-AF65-F5344CB8AC3E}">
        <p14:creationId xmlns:p14="http://schemas.microsoft.com/office/powerpoint/2010/main" val="240324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574C4-C9FD-4A3C-B96C-950515613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58B9-02D1-4A28-BFAD-F155BA2F6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Let's start with a simple (non-recursive) function that draws a square with a turtle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 and a side length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works by going clockwise around the square</a:t>
            </a:r>
          </a:p>
          <a:p>
            <a:r>
              <a:rPr lang="en-US" dirty="0"/>
              <a:t>It (importantly) returns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 to the starting point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0BDC9E0-B80F-4A93-89E0-C8A116207DBB}"/>
              </a:ext>
            </a:extLst>
          </p:cNvPr>
          <p:cNvSpPr txBox="1">
            <a:spLocks/>
          </p:cNvSpPr>
          <p:nvPr/>
        </p:nvSpPr>
        <p:spPr>
          <a:xfrm>
            <a:off x="609600" y="2819400"/>
            <a:ext cx="10972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side):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range(4):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yertle.forward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yertle.right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</p:txBody>
      </p:sp>
    </p:spTree>
    <p:extLst>
      <p:ext uri="{BB962C8B-B14F-4D97-AF65-F5344CB8AC3E}">
        <p14:creationId xmlns:p14="http://schemas.microsoft.com/office/powerpoint/2010/main" val="148449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8D969-7C6B-4852-B469-9B465781D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E3AD2-CF74-4FA0-B416-E8A3801CF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drawSquare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repeatedly to draw a series of nested squares with progressively smaller sides</a:t>
            </a:r>
          </a:p>
          <a:p>
            <a:r>
              <a:rPr lang="en-US" dirty="0"/>
              <a:t>Base case (Side length &lt; 1):</a:t>
            </a:r>
          </a:p>
          <a:p>
            <a:pPr lvl="1"/>
            <a:r>
              <a:rPr lang="en-US" dirty="0"/>
              <a:t>Do nothing (Seems odd but is not an unusual base case)</a:t>
            </a:r>
          </a:p>
          <a:p>
            <a:r>
              <a:rPr lang="en-US" dirty="0"/>
              <a:t>Base case (Side length ≥ 1):</a:t>
            </a:r>
          </a:p>
          <a:p>
            <a:pPr lvl="1"/>
            <a:r>
              <a:rPr lang="en-US" dirty="0"/>
              <a:t>Draw a square with the given side length</a:t>
            </a:r>
          </a:p>
          <a:p>
            <a:pPr lvl="1"/>
            <a:r>
              <a:rPr lang="en-US" dirty="0"/>
              <a:t>Continue drawing nested squares with a side length that's 5 units smaller</a:t>
            </a:r>
          </a:p>
        </p:txBody>
      </p:sp>
    </p:spTree>
    <p:extLst>
      <p:ext uri="{BB962C8B-B14F-4D97-AF65-F5344CB8AC3E}">
        <p14:creationId xmlns:p14="http://schemas.microsoft.com/office/powerpoint/2010/main" val="479897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A7318-A695-4274-AE04-7F987706B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squares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1E84B-0F6F-4BF4-9CD5-1DDCDC890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that function implemented in Python: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function is called like any normal function: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3AC533-3885-4B1A-A35F-EA82F28C9430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nestedSquares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side):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side &gt;= 1: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hidden base case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nestedSquares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side - 5)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59C021-9619-4353-AD97-D804B6074FD1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nestedSquares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someTurtle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200)</a:t>
            </a:r>
          </a:p>
        </p:txBody>
      </p:sp>
    </p:spTree>
    <p:extLst>
      <p:ext uri="{BB962C8B-B14F-4D97-AF65-F5344CB8AC3E}">
        <p14:creationId xmlns:p14="http://schemas.microsoft.com/office/powerpoint/2010/main" val="365444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5B3C-32F8-45AA-BDE7-7C3156A9D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18313-BA14-46A6-BD0A-DD858900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Squares are fine, but they're not very exciting (or very organic looking)</a:t>
            </a:r>
          </a:p>
          <a:p>
            <a:r>
              <a:rPr lang="en-US" dirty="0"/>
              <a:t>We can extend the idea into drawing a tree shape</a:t>
            </a:r>
          </a:p>
          <a:p>
            <a:r>
              <a:rPr lang="en-US" dirty="0"/>
              <a:t>A tree looks kind of like a capital Y</a:t>
            </a:r>
          </a:p>
          <a:p>
            <a:r>
              <a:rPr lang="en-US" dirty="0"/>
              <a:t>But then, instead of straight lines, we can replace the two branches of the Y with smaller Y's</a:t>
            </a:r>
          </a:p>
          <a:p>
            <a:pPr lvl="1"/>
            <a:r>
              <a:rPr lang="en-US" dirty="0"/>
              <a:t>And so on …</a:t>
            </a:r>
          </a:p>
          <a:p>
            <a:pPr lvl="2"/>
            <a:r>
              <a:rPr lang="en-US" dirty="0"/>
              <a:t>And so on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8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50868-F700-40D1-A751-ABF9D0E9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tree drawing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BDF58-E348-40F7-9D01-3EC33985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Base case (Trunk length &lt; 5):</a:t>
            </a:r>
          </a:p>
          <a:p>
            <a:pPr lvl="1"/>
            <a:r>
              <a:rPr lang="en-US" dirty="0"/>
              <a:t>Do nothing</a:t>
            </a:r>
          </a:p>
          <a:p>
            <a:pPr lvl="1"/>
            <a:endParaRPr lang="en-US" dirty="0"/>
          </a:p>
          <a:p>
            <a:r>
              <a:rPr lang="en-US" dirty="0"/>
              <a:t>Recursive case (Trunk length ≥ 5):</a:t>
            </a:r>
          </a:p>
          <a:p>
            <a:pPr lvl="1"/>
            <a:r>
              <a:rPr lang="en-US" dirty="0"/>
              <a:t>Move forward trunk length</a:t>
            </a:r>
          </a:p>
          <a:p>
            <a:pPr lvl="1"/>
            <a:r>
              <a:rPr lang="en-US" dirty="0"/>
              <a:t>Turn right 30°</a:t>
            </a:r>
          </a:p>
          <a:p>
            <a:pPr lvl="1"/>
            <a:r>
              <a:rPr lang="en-US" dirty="0"/>
              <a:t>Draw a tree (recursively) with a trunk length 15 units shorter</a:t>
            </a:r>
          </a:p>
          <a:p>
            <a:pPr lvl="1"/>
            <a:r>
              <a:rPr lang="en-US" dirty="0"/>
              <a:t>Turn left 60° (which turns back to the original heading plus another 30°)</a:t>
            </a:r>
          </a:p>
          <a:p>
            <a:pPr lvl="1"/>
            <a:r>
              <a:rPr lang="en-US" dirty="0"/>
              <a:t>Draw a tree (recursively) with a trunk length 15 units shorter</a:t>
            </a:r>
          </a:p>
          <a:p>
            <a:pPr lvl="1"/>
            <a:r>
              <a:rPr lang="en-US" dirty="0"/>
              <a:t>Turn right 30° (which turns back to the original heading)</a:t>
            </a:r>
          </a:p>
          <a:p>
            <a:pPr lvl="1"/>
            <a:r>
              <a:rPr lang="en-US" dirty="0"/>
              <a:t>Move backward the trunk length (returning to the starting point)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4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A7318-A695-4274-AE04-7F987706B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1E84B-0F6F-4BF4-9CD5-1DDCDC890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that function implemented in Python: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3AC533-3885-4B1A-A35F-EA82F28C9430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4038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tree(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&gt;= 5: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hidden base case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yertle.forward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yertle.right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tree(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- 15)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yertle.left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(60)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tree(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- 15)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yertle.right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yertle.backward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110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recursion</a:t>
            </a:r>
          </a:p>
          <a:p>
            <a:r>
              <a:rPr lang="en-US" dirty="0"/>
              <a:t>Work time for Assignment 8</a:t>
            </a:r>
          </a:p>
          <a:p>
            <a:pPr lvl="1"/>
            <a:r>
              <a:rPr lang="en-US" b="1" dirty="0"/>
              <a:t>Assignment 8 is hard!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Assignment 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8D9D-89DD-484B-A297-5A54B45F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76FD-1220-4E99-9053-D0B578F36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6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understand recursion, you must first understand recursion.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</p:spTree>
    <p:extLst>
      <p:ext uri="{BB962C8B-B14F-4D97-AF65-F5344CB8AC3E}">
        <p14:creationId xmlns:p14="http://schemas.microsoft.com/office/powerpoint/2010/main" val="272553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Recursion?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Defining something in terms of itself</a:t>
            </a:r>
          </a:p>
          <a:p>
            <a:r>
              <a:rPr lang="en-US" dirty="0"/>
              <a:t>To be useful, the definition must be based on progressively simpler definitions of the thing being defined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44871"/>
            <a:ext cx="2800350" cy="428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352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possible to define something recursively from the bottom up</a:t>
            </a:r>
          </a:p>
          <a:p>
            <a:r>
              <a:rPr lang="en-US" dirty="0"/>
              <a:t>We start with a simple pattern and repeat the pattern, using a copy of the pattern for each part of the starting pattern</a:t>
            </a:r>
          </a:p>
        </p:txBody>
      </p:sp>
      <p:grpSp>
        <p:nvGrpSpPr>
          <p:cNvPr id="4" name="Group 40"/>
          <p:cNvGrpSpPr/>
          <p:nvPr/>
        </p:nvGrpSpPr>
        <p:grpSpPr>
          <a:xfrm>
            <a:off x="4212026" y="4307470"/>
            <a:ext cx="969574" cy="1865524"/>
            <a:chOff x="4087213" y="4307470"/>
            <a:chExt cx="969574" cy="1865524"/>
          </a:xfrm>
        </p:grpSpPr>
        <p:cxnSp>
          <p:nvCxnSpPr>
            <p:cNvPr id="20" name="Straight Connector 19"/>
            <p:cNvCxnSpPr/>
            <p:nvPr/>
          </p:nvCxnSpPr>
          <p:spPr>
            <a:xfrm rot="5400000" flipH="1" flipV="1">
              <a:off x="4114800" y="5715000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23"/>
            <p:cNvGrpSpPr>
              <a:grpSpLocks noChangeAspect="1"/>
            </p:cNvGrpSpPr>
            <p:nvPr/>
          </p:nvGrpSpPr>
          <p:grpSpPr>
            <a:xfrm rot="1620000">
              <a:off x="4553867" y="4307470"/>
              <a:ext cx="502920" cy="1006278"/>
              <a:chOff x="2438400" y="4495797"/>
              <a:chExt cx="914399" cy="18295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rot="16200000" flipH="1">
                <a:off x="2209800" y="4724397"/>
                <a:ext cx="914399" cy="457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2666999" y="4724399"/>
                <a:ext cx="914400" cy="4572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 flipH="1" flipV="1">
                <a:off x="2438400" y="58674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30"/>
            <p:cNvGrpSpPr>
              <a:grpSpLocks noChangeAspect="1"/>
            </p:cNvGrpSpPr>
            <p:nvPr/>
          </p:nvGrpSpPr>
          <p:grpSpPr>
            <a:xfrm rot="-1620000">
              <a:off x="4087213" y="4307470"/>
              <a:ext cx="502920" cy="1006278"/>
              <a:chOff x="2438400" y="4495797"/>
              <a:chExt cx="914399" cy="1829597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2209800" y="4724397"/>
                <a:ext cx="914399" cy="45719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2666999" y="4724399"/>
                <a:ext cx="914400" cy="4572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2438400" y="58674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216"/>
          <p:cNvGrpSpPr/>
          <p:nvPr/>
        </p:nvGrpSpPr>
        <p:grpSpPr>
          <a:xfrm>
            <a:off x="2971800" y="4343400"/>
            <a:ext cx="914400" cy="1829594"/>
            <a:chOff x="1447800" y="4343400"/>
            <a:chExt cx="914400" cy="1829594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1219200" y="4572000"/>
              <a:ext cx="914400" cy="457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1447800" y="5715000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1676401" y="4572001"/>
              <a:ext cx="914398" cy="457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1"/>
          <p:cNvGrpSpPr/>
          <p:nvPr/>
        </p:nvGrpSpPr>
        <p:grpSpPr>
          <a:xfrm>
            <a:off x="5781808" y="4288420"/>
            <a:ext cx="999992" cy="1883780"/>
            <a:chOff x="5896962" y="4288420"/>
            <a:chExt cx="999992" cy="1883780"/>
          </a:xfrm>
        </p:grpSpPr>
        <p:cxnSp>
          <p:nvCxnSpPr>
            <p:cNvPr id="43" name="Straight Connector 42"/>
            <p:cNvCxnSpPr/>
            <p:nvPr/>
          </p:nvCxnSpPr>
          <p:spPr>
            <a:xfrm rot="5400000" flipH="1" flipV="1">
              <a:off x="5939828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51"/>
            <p:cNvGrpSpPr>
              <a:grpSpLocks noChangeAspect="1"/>
            </p:cNvGrpSpPr>
            <p:nvPr/>
          </p:nvGrpSpPr>
          <p:grpSpPr>
            <a:xfrm rot="-1620000">
              <a:off x="5896962" y="4288420"/>
              <a:ext cx="533266" cy="1026038"/>
              <a:chOff x="4087213" y="4307470"/>
              <a:chExt cx="969574" cy="1865524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4114800" y="57150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23"/>
              <p:cNvGrpSpPr>
                <a:grpSpLocks noChangeAspect="1"/>
              </p:cNvGrpSpPr>
              <p:nvPr/>
            </p:nvGrpSpPr>
            <p:grpSpPr>
              <a:xfrm rot="1620000">
                <a:off x="4553870" y="4307470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30"/>
              <p:cNvGrpSpPr>
                <a:grpSpLocks noChangeAspect="1"/>
              </p:cNvGrpSpPr>
              <p:nvPr/>
            </p:nvGrpSpPr>
            <p:grpSpPr>
              <a:xfrm rot="-1620000">
                <a:off x="4087215" y="4307467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56" name="Straight Connector 55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 61"/>
            <p:cNvGrpSpPr>
              <a:grpSpLocks noChangeAspect="1"/>
            </p:cNvGrpSpPr>
            <p:nvPr/>
          </p:nvGrpSpPr>
          <p:grpSpPr>
            <a:xfrm rot="1620000">
              <a:off x="6363688" y="4297944"/>
              <a:ext cx="533266" cy="1026038"/>
              <a:chOff x="4087213" y="4307470"/>
              <a:chExt cx="969574" cy="1865524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4800" y="5715000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23"/>
              <p:cNvGrpSpPr>
                <a:grpSpLocks noChangeAspect="1"/>
              </p:cNvGrpSpPr>
              <p:nvPr/>
            </p:nvGrpSpPr>
            <p:grpSpPr>
              <a:xfrm rot="1620000">
                <a:off x="4553870" y="4307468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30"/>
              <p:cNvGrpSpPr>
                <a:grpSpLocks noChangeAspect="1"/>
              </p:cNvGrpSpPr>
              <p:nvPr/>
            </p:nvGrpSpPr>
            <p:grpSpPr>
              <a:xfrm rot="-1620000">
                <a:off x="4087215" y="4307465"/>
                <a:ext cx="502921" cy="1006278"/>
                <a:chOff x="2438400" y="4495797"/>
                <a:chExt cx="914399" cy="1829597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2209800" y="4724397"/>
                  <a:ext cx="914399" cy="45719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>
                  <a:off x="2666999" y="4724399"/>
                  <a:ext cx="914400" cy="457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2438400" y="58674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6" name="Group 117"/>
          <p:cNvGrpSpPr/>
          <p:nvPr/>
        </p:nvGrpSpPr>
        <p:grpSpPr>
          <a:xfrm>
            <a:off x="7430366" y="4284782"/>
            <a:ext cx="1027835" cy="1887418"/>
            <a:chOff x="7715672" y="4284782"/>
            <a:chExt cx="1027835" cy="1887418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7771605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73"/>
            <p:cNvGrpSpPr>
              <a:grpSpLocks noChangeAspect="1"/>
            </p:cNvGrpSpPr>
            <p:nvPr/>
          </p:nvGrpSpPr>
          <p:grpSpPr>
            <a:xfrm rot="-1620000">
              <a:off x="7715672" y="4284782"/>
              <a:ext cx="549996" cy="1036079"/>
              <a:chOff x="5896962" y="4288420"/>
              <a:chExt cx="999992" cy="188378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5939828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51"/>
              <p:cNvGrpSpPr>
                <a:grpSpLocks noChangeAspect="1"/>
              </p:cNvGrpSpPr>
              <p:nvPr/>
            </p:nvGrpSpPr>
            <p:grpSpPr>
              <a:xfrm rot="-1620000">
                <a:off x="5896060" y="4288942"/>
                <a:ext cx="533023" cy="1026041"/>
                <a:chOff x="4087215" y="4307465"/>
                <a:chExt cx="969576" cy="1865529"/>
              </a:xfrm>
            </p:grpSpPr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4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8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5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Group 61"/>
              <p:cNvGrpSpPr>
                <a:grpSpLocks noChangeAspect="1"/>
              </p:cNvGrpSpPr>
              <p:nvPr/>
            </p:nvGrpSpPr>
            <p:grpSpPr>
              <a:xfrm rot="1620000">
                <a:off x="6362782" y="4297419"/>
                <a:ext cx="533023" cy="1026042"/>
                <a:chOff x="4087215" y="4307463"/>
                <a:chExt cx="969576" cy="1865531"/>
              </a:xfrm>
            </p:grpSpPr>
            <p:cxnSp>
              <p:nvCxnSpPr>
                <p:cNvPr id="78" name="Straight Connector 77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7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6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3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81" name="Straight Connector 80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29" name="Group 95"/>
            <p:cNvGrpSpPr>
              <a:grpSpLocks noChangeAspect="1"/>
            </p:cNvGrpSpPr>
            <p:nvPr/>
          </p:nvGrpSpPr>
          <p:grpSpPr>
            <a:xfrm rot="1620000">
              <a:off x="8193511" y="4287963"/>
              <a:ext cx="549996" cy="1036079"/>
              <a:chOff x="5896962" y="4288420"/>
              <a:chExt cx="999992" cy="1883780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5939828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51"/>
              <p:cNvGrpSpPr>
                <a:grpSpLocks noChangeAspect="1"/>
              </p:cNvGrpSpPr>
              <p:nvPr/>
            </p:nvGrpSpPr>
            <p:grpSpPr>
              <a:xfrm rot="-1620000">
                <a:off x="5896060" y="4288942"/>
                <a:ext cx="533023" cy="1026041"/>
                <a:chOff x="4087215" y="4307465"/>
                <a:chExt cx="969576" cy="1865529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8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15" name="Straight Connector 114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5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12" name="Straight Connector 111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7" name="Group 61"/>
              <p:cNvGrpSpPr>
                <a:grpSpLocks noChangeAspect="1"/>
              </p:cNvGrpSpPr>
              <p:nvPr/>
            </p:nvGrpSpPr>
            <p:grpSpPr>
              <a:xfrm rot="1620000">
                <a:off x="6362782" y="4297419"/>
                <a:ext cx="533023" cy="1026042"/>
                <a:chOff x="4087215" y="4307463"/>
                <a:chExt cx="969576" cy="1865531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4114800" y="5715000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8" name="Group 23"/>
                <p:cNvGrpSpPr>
                  <a:grpSpLocks noChangeAspect="1"/>
                </p:cNvGrpSpPr>
                <p:nvPr/>
              </p:nvGrpSpPr>
              <p:grpSpPr>
                <a:xfrm rot="1620000">
                  <a:off x="4553870" y="4307466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06" name="Straight Connector 105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Group 30"/>
                <p:cNvGrpSpPr>
                  <a:grpSpLocks noChangeAspect="1"/>
                </p:cNvGrpSpPr>
                <p:nvPr/>
              </p:nvGrpSpPr>
              <p:grpSpPr>
                <a:xfrm rot="-1620000">
                  <a:off x="4087215" y="4307463"/>
                  <a:ext cx="502921" cy="1006278"/>
                  <a:chOff x="2438400" y="4495797"/>
                  <a:chExt cx="914399" cy="1829597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>
                  <a:xfrm rot="16200000" flipH="1">
                    <a:off x="2209800" y="4724397"/>
                    <a:ext cx="914399" cy="45719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 rot="5400000">
                    <a:off x="2666999" y="4724399"/>
                    <a:ext cx="914400" cy="45720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 rot="5400000" flipH="1" flipV="1">
                    <a:off x="2438400" y="58674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40" name="Group 211"/>
          <p:cNvGrpSpPr/>
          <p:nvPr/>
        </p:nvGrpSpPr>
        <p:grpSpPr>
          <a:xfrm>
            <a:off x="9094308" y="4277040"/>
            <a:ext cx="1040293" cy="1895161"/>
            <a:chOff x="7710536" y="4277039"/>
            <a:chExt cx="1040293" cy="1895161"/>
          </a:xfrm>
        </p:grpSpPr>
        <p:cxnSp>
          <p:nvCxnSpPr>
            <p:cNvPr id="119" name="Straight Connector 118"/>
            <p:cNvCxnSpPr/>
            <p:nvPr/>
          </p:nvCxnSpPr>
          <p:spPr>
            <a:xfrm rot="5400000" flipH="1" flipV="1">
              <a:off x="7773194" y="5714206"/>
              <a:ext cx="914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119"/>
            <p:cNvGrpSpPr>
              <a:grpSpLocks noChangeAspect="1"/>
            </p:cNvGrpSpPr>
            <p:nvPr/>
          </p:nvGrpSpPr>
          <p:grpSpPr>
            <a:xfrm rot="1620000">
              <a:off x="8185815" y="4281979"/>
              <a:ext cx="565014" cy="1037379"/>
              <a:chOff x="7713990" y="4286056"/>
              <a:chExt cx="1027298" cy="1886143"/>
            </a:xfrm>
          </p:grpSpPr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7771600" y="5714205"/>
                <a:ext cx="914400" cy="158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 73"/>
              <p:cNvGrpSpPr>
                <a:grpSpLocks noChangeAspect="1"/>
              </p:cNvGrpSpPr>
              <p:nvPr/>
            </p:nvGrpSpPr>
            <p:grpSpPr>
              <a:xfrm rot="-1620000">
                <a:off x="7713990" y="4286056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57" name="Straight Connector 156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5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63" name="Straight Connector 162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60" name="Straight Connector 15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Straight Connector 16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7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8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Straight Connector 154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Straight Connector 155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9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51" name="Straight Connector 150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Straight Connector 151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Straight Connector 152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50" name="Group 95"/>
              <p:cNvGrpSpPr>
                <a:grpSpLocks noChangeAspect="1"/>
              </p:cNvGrpSpPr>
              <p:nvPr/>
            </p:nvGrpSpPr>
            <p:grpSpPr>
              <a:xfrm rot="1620000">
                <a:off x="8191684" y="4287251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36" name="Straight Connector 135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42" name="Straight Connector 141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Straight Connector 142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Straight Connector 143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4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9" name="Straight Connector 13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Straight Connector 14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5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27" name="Straight Connector 126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4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30" name="Straight Connector 12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65" name="Group 165"/>
            <p:cNvGrpSpPr>
              <a:grpSpLocks noChangeAspect="1"/>
            </p:cNvGrpSpPr>
            <p:nvPr/>
          </p:nvGrpSpPr>
          <p:grpSpPr>
            <a:xfrm rot="-1620000">
              <a:off x="7710536" y="4277039"/>
              <a:ext cx="565309" cy="1038080"/>
              <a:chOff x="7715672" y="4284782"/>
              <a:chExt cx="1027835" cy="1887418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7771605" y="5714206"/>
                <a:ext cx="9144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Group 73"/>
              <p:cNvGrpSpPr>
                <a:grpSpLocks noChangeAspect="1"/>
              </p:cNvGrpSpPr>
              <p:nvPr/>
            </p:nvGrpSpPr>
            <p:grpSpPr>
              <a:xfrm rot="-1620000">
                <a:off x="7713990" y="4286056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203" name="Straight Connector 202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6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9" name="Straight Connector 20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Straight Connector 20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Straight Connector 21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7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6" name="Straight Connector 205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Straight Connector 206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8" name="Straight Connector 207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9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94" name="Straight Connector 193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0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Straight Connector 197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Straight Connector 198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89" name="Group 95"/>
              <p:cNvGrpSpPr>
                <a:grpSpLocks noChangeAspect="1"/>
              </p:cNvGrpSpPr>
              <p:nvPr/>
            </p:nvGrpSpPr>
            <p:grpSpPr>
              <a:xfrm rot="1620000">
                <a:off x="8191684" y="4287251"/>
                <a:ext cx="549604" cy="1035797"/>
                <a:chOff x="5896060" y="4288942"/>
                <a:chExt cx="999741" cy="1883258"/>
              </a:xfrm>
            </p:grpSpPr>
            <p:cxnSp>
              <p:nvCxnSpPr>
                <p:cNvPr id="170" name="Straight Connector 169"/>
                <p:cNvCxnSpPr/>
                <p:nvPr/>
              </p:nvCxnSpPr>
              <p:spPr>
                <a:xfrm rot="5400000" flipH="1" flipV="1">
                  <a:off x="5939828" y="5714206"/>
                  <a:ext cx="914400" cy="1588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6" name="Group 51"/>
                <p:cNvGrpSpPr>
                  <a:grpSpLocks noChangeAspect="1"/>
                </p:cNvGrpSpPr>
                <p:nvPr/>
              </p:nvGrpSpPr>
              <p:grpSpPr>
                <a:xfrm rot="-1620000">
                  <a:off x="5896060" y="4288942"/>
                  <a:ext cx="533023" cy="1026042"/>
                  <a:chOff x="4087215" y="4307463"/>
                  <a:chExt cx="969576" cy="1865531"/>
                </a:xfrm>
              </p:grpSpPr>
              <p:cxnSp>
                <p:nvCxnSpPr>
                  <p:cNvPr id="182" name="Straight Connector 181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8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6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88" name="Straight Connector 187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Straight Connector 188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Straight Connector 189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9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3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85" name="Straight Connector 184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1" name="Group 61"/>
                <p:cNvGrpSpPr>
                  <a:grpSpLocks noChangeAspect="1"/>
                </p:cNvGrpSpPr>
                <p:nvPr/>
              </p:nvGrpSpPr>
              <p:grpSpPr>
                <a:xfrm rot="1620000">
                  <a:off x="6362778" y="4297418"/>
                  <a:ext cx="533023" cy="1026043"/>
                  <a:chOff x="4087215" y="4307461"/>
                  <a:chExt cx="969576" cy="1865533"/>
                </a:xfrm>
              </p:grpSpPr>
              <p:cxnSp>
                <p:nvCxnSpPr>
                  <p:cNvPr id="173" name="Straight Connector 172"/>
                  <p:cNvCxnSpPr/>
                  <p:nvPr/>
                </p:nvCxnSpPr>
                <p:spPr>
                  <a:xfrm rot="5400000" flipH="1" flipV="1">
                    <a:off x="4114800" y="5715000"/>
                    <a:ext cx="914400" cy="1588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2" name="Group 23"/>
                  <p:cNvGrpSpPr>
                    <a:grpSpLocks noChangeAspect="1"/>
                  </p:cNvGrpSpPr>
                  <p:nvPr/>
                </p:nvGrpSpPr>
                <p:grpSpPr>
                  <a:xfrm rot="1620000">
                    <a:off x="4553870" y="4307464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79" name="Straight Connector 178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Straight Connector 179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Straight Connector 180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0" name="Group 30"/>
                  <p:cNvGrpSpPr>
                    <a:grpSpLocks noChangeAspect="1"/>
                  </p:cNvGrpSpPr>
                  <p:nvPr/>
                </p:nvGrpSpPr>
                <p:grpSpPr>
                  <a:xfrm rot="-1620000">
                    <a:off x="4087215" y="4307461"/>
                    <a:ext cx="502921" cy="1006278"/>
                    <a:chOff x="2438400" y="4495797"/>
                    <a:chExt cx="914399" cy="1829597"/>
                  </a:xfrm>
                </p:grpSpPr>
                <p:cxnSp>
                  <p:nvCxnSpPr>
                    <p:cNvPr id="176" name="Straight Connector 175"/>
                    <p:cNvCxnSpPr/>
                    <p:nvPr/>
                  </p:nvCxnSpPr>
                  <p:spPr>
                    <a:xfrm rot="16200000" flipH="1">
                      <a:off x="2209800" y="4724397"/>
                      <a:ext cx="914399" cy="457199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Straight Connector 176"/>
                    <p:cNvCxnSpPr/>
                    <p:nvPr/>
                  </p:nvCxnSpPr>
                  <p:spPr>
                    <a:xfrm rot="5400000">
                      <a:off x="2666999" y="4724399"/>
                      <a:ext cx="914400" cy="4572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Straight Connector 177"/>
                    <p:cNvCxnSpPr/>
                    <p:nvPr/>
                  </p:nvCxnSpPr>
                  <p:spPr>
                    <a:xfrm rot="5400000" flipH="1" flipV="1">
                      <a:off x="2438400" y="5867400"/>
                      <a:ext cx="914400" cy="1588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sp>
        <p:nvSpPr>
          <p:cNvPr id="213" name="Right Arrow 212"/>
          <p:cNvSpPr/>
          <p:nvPr/>
        </p:nvSpPr>
        <p:spPr>
          <a:xfrm>
            <a:off x="37338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ight Arrow 213"/>
          <p:cNvSpPr/>
          <p:nvPr/>
        </p:nvSpPr>
        <p:spPr>
          <a:xfrm>
            <a:off x="52578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ight Arrow 214"/>
          <p:cNvSpPr/>
          <p:nvPr/>
        </p:nvSpPr>
        <p:spPr>
          <a:xfrm>
            <a:off x="69342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ight Arrow 215"/>
          <p:cNvSpPr/>
          <p:nvPr/>
        </p:nvSpPr>
        <p:spPr>
          <a:xfrm>
            <a:off x="8610600" y="5105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5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3" grpId="0" animBg="1"/>
      <p:bldP spid="214" grpId="0" animBg="1"/>
      <p:bldP spid="215" grpId="0" animBg="1"/>
      <p:bldP spid="2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Explicitly:</a:t>
            </a:r>
          </a:p>
          <a:p>
            <a:r>
              <a:rPr lang="en-US" b="1" i="1" dirty="0"/>
              <a:t>n</a:t>
            </a:r>
            <a:r>
              <a:rPr lang="en-US" dirty="0"/>
              <a:t>! = (</a:t>
            </a:r>
            <a:r>
              <a:rPr lang="en-US" b="1" i="1" dirty="0"/>
              <a:t>n</a:t>
            </a:r>
            <a:r>
              <a:rPr lang="en-US" dirty="0"/>
              <a:t>)(</a:t>
            </a:r>
            <a:r>
              <a:rPr lang="en-US" b="1" i="1" dirty="0"/>
              <a:t>n</a:t>
            </a:r>
            <a:r>
              <a:rPr lang="en-US" dirty="0"/>
              <a:t> – 1)(</a:t>
            </a:r>
            <a:r>
              <a:rPr lang="en-US" b="1" i="1" dirty="0"/>
              <a:t>n</a:t>
            </a:r>
            <a:r>
              <a:rPr lang="en-US" dirty="0"/>
              <a:t> – 2) … (2)(1)</a:t>
            </a:r>
          </a:p>
          <a:p>
            <a:pPr>
              <a:buNone/>
            </a:pPr>
            <a:r>
              <a:rPr lang="en-US" dirty="0"/>
              <a:t>Recursively:</a:t>
            </a:r>
          </a:p>
          <a:p>
            <a:r>
              <a:rPr lang="en-US" b="1" i="1" dirty="0"/>
              <a:t>n</a:t>
            </a:r>
            <a:r>
              <a:rPr lang="en-US" dirty="0"/>
              <a:t>! = (</a:t>
            </a:r>
            <a:r>
              <a:rPr lang="en-US" b="1" i="1" dirty="0"/>
              <a:t>n</a:t>
            </a:r>
            <a:r>
              <a:rPr lang="en-US" dirty="0"/>
              <a:t>)(</a:t>
            </a:r>
            <a:r>
              <a:rPr lang="en-US" b="1" i="1" dirty="0"/>
              <a:t>n</a:t>
            </a:r>
            <a:r>
              <a:rPr lang="en-US" dirty="0"/>
              <a:t> – 1)!</a:t>
            </a:r>
          </a:p>
          <a:p>
            <a:r>
              <a:rPr lang="en-US" dirty="0"/>
              <a:t>1! = 1</a:t>
            </a:r>
          </a:p>
          <a:p>
            <a:endParaRPr lang="en-US" dirty="0"/>
          </a:p>
          <a:p>
            <a:r>
              <a:rPr lang="en-US" dirty="0"/>
              <a:t>6! = 6 ∙ 5!</a:t>
            </a:r>
          </a:p>
          <a:p>
            <a:pPr lvl="1"/>
            <a:r>
              <a:rPr lang="en-US" dirty="0"/>
              <a:t>5! = 5 ∙ 4!</a:t>
            </a:r>
          </a:p>
          <a:p>
            <a:pPr lvl="2"/>
            <a:r>
              <a:rPr lang="en-US" dirty="0"/>
              <a:t>4! = 4 ∙ 3!</a:t>
            </a:r>
          </a:p>
          <a:p>
            <a:pPr lvl="3"/>
            <a:r>
              <a:rPr lang="en-US" dirty="0"/>
              <a:t>3! = 3 ∙ 2!</a:t>
            </a:r>
          </a:p>
          <a:p>
            <a:pPr lvl="4"/>
            <a:r>
              <a:rPr lang="en-US" dirty="0"/>
              <a:t>2! = 2 ∙ 1!</a:t>
            </a:r>
          </a:p>
          <a:p>
            <a:pPr lvl="5"/>
            <a:r>
              <a:rPr lang="en-US" dirty="0"/>
              <a:t>1! = 1</a:t>
            </a:r>
          </a:p>
          <a:p>
            <a:r>
              <a:rPr lang="en-US" dirty="0"/>
              <a:t>6! = 6 ∙ 5 ∙ 4 ∙ 3 ∙ 2 ∙ 1 = 720</a:t>
            </a:r>
          </a:p>
          <a:p>
            <a:pPr lvl="5"/>
            <a:endParaRPr lang="en-US" dirty="0"/>
          </a:p>
          <a:p>
            <a:pPr lvl="4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4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Two parts:</a:t>
            </a:r>
          </a:p>
          <a:p>
            <a:r>
              <a:rPr lang="en-US" dirty="0"/>
              <a:t>Base case(s)</a:t>
            </a:r>
          </a:p>
          <a:p>
            <a:pPr lvl="1"/>
            <a:r>
              <a:rPr lang="en-US" dirty="0"/>
              <a:t>Tells recursion when to stop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= 1 or </a:t>
            </a:r>
            <a:r>
              <a:rPr lang="en-US" b="1" i="1" dirty="0"/>
              <a:t>n</a:t>
            </a:r>
            <a:r>
              <a:rPr lang="en-US" dirty="0"/>
              <a:t> = 0 are examples of base cases</a:t>
            </a:r>
          </a:p>
          <a:p>
            <a:r>
              <a:rPr lang="en-US" dirty="0"/>
              <a:t>Recursive case(s)</a:t>
            </a:r>
          </a:p>
          <a:p>
            <a:pPr lvl="1"/>
            <a:r>
              <a:rPr lang="en-US" dirty="0"/>
              <a:t>Allows recursion to progress</a:t>
            </a:r>
          </a:p>
          <a:p>
            <a:pPr lvl="1"/>
            <a:r>
              <a:rPr lang="en-US" dirty="0"/>
              <a:t>"Leap of faith"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&gt; 1 is the recursive case</a:t>
            </a:r>
          </a:p>
        </p:txBody>
      </p:sp>
    </p:spTree>
    <p:extLst>
      <p:ext uri="{BB962C8B-B14F-4D97-AF65-F5344CB8AC3E}">
        <p14:creationId xmlns:p14="http://schemas.microsoft.com/office/powerpoint/2010/main" val="91808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4047</TotalTime>
  <Words>1298</Words>
  <Application>Microsoft Office PowerPoint</Application>
  <PresentationFormat>Widescreen</PresentationFormat>
  <Paragraphs>207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8</vt:lpstr>
      <vt:lpstr>Recursion</vt:lpstr>
      <vt:lpstr>What is Recursion?</vt:lpstr>
      <vt:lpstr>Bottom Up</vt:lpstr>
      <vt:lpstr>Top Down</vt:lpstr>
      <vt:lpstr>Useful Recursion</vt:lpstr>
      <vt:lpstr>Solving Problems with Recursion</vt:lpstr>
      <vt:lpstr>Approach for Problems</vt:lpstr>
      <vt:lpstr>Walking to the Door</vt:lpstr>
      <vt:lpstr>Implementing Factorial</vt:lpstr>
      <vt:lpstr>Code for Factorial</vt:lpstr>
      <vt:lpstr>Recursion and loops are the same</vt:lpstr>
      <vt:lpstr>Adding up the numbers in a list</vt:lpstr>
      <vt:lpstr>Code for Sum</vt:lpstr>
      <vt:lpstr>Finding the biggest number in a list</vt:lpstr>
      <vt:lpstr>Code for biggest number in list</vt:lpstr>
      <vt:lpstr>Tips for recursion</vt:lpstr>
      <vt:lpstr>Drawing Recursively</vt:lpstr>
      <vt:lpstr>Complex shapes</vt:lpstr>
      <vt:lpstr>Drawing squares</vt:lpstr>
      <vt:lpstr>Nested squares</vt:lpstr>
      <vt:lpstr>Nested squares function</vt:lpstr>
      <vt:lpstr>Trees</vt:lpstr>
      <vt:lpstr>Recursion for tree drawing</vt:lpstr>
      <vt:lpstr>Tree function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497</cp:revision>
  <dcterms:created xsi:type="dcterms:W3CDTF">2009-01-11T21:03:04Z</dcterms:created>
  <dcterms:modified xsi:type="dcterms:W3CDTF">2023-11-01T19:58:01Z</dcterms:modified>
</cp:coreProperties>
</file>